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2" r:id="rId4"/>
    <p:sldId id="258" r:id="rId5"/>
    <p:sldId id="259" r:id="rId6"/>
    <p:sldId id="271" r:id="rId7"/>
    <p:sldId id="260" r:id="rId8"/>
    <p:sldId id="261" r:id="rId9"/>
    <p:sldId id="262" r:id="rId10"/>
    <p:sldId id="273" r:id="rId11"/>
    <p:sldId id="274" r:id="rId12"/>
    <p:sldId id="275" r:id="rId13"/>
    <p:sldId id="276" r:id="rId14"/>
    <p:sldId id="278" r:id="rId15"/>
    <p:sldId id="279" r:id="rId16"/>
    <p:sldId id="263" r:id="rId17"/>
    <p:sldId id="280" r:id="rId18"/>
    <p:sldId id="281" r:id="rId19"/>
    <p:sldId id="282" r:id="rId20"/>
    <p:sldId id="283" r:id="rId21"/>
    <p:sldId id="284" r:id="rId22"/>
    <p:sldId id="285" r:id="rId23"/>
    <p:sldId id="286" r:id="rId24"/>
    <p:sldId id="287" r:id="rId25"/>
    <p:sldId id="288" r:id="rId26"/>
    <p:sldId id="264" r:id="rId27"/>
    <p:sldId id="290" r:id="rId28"/>
    <p:sldId id="269" r:id="rId29"/>
    <p:sldId id="270"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ormorant Garamond Bold Italics" panose="020B0604020202020204" charset="0"/>
      <p:regular r:id="rId35"/>
    </p:embeddedFont>
    <p:embeddedFont>
      <p:font typeface="Quicksand" panose="020B0604020202020204" charset="0"/>
      <p:regular r:id="rId36"/>
    </p:embeddedFont>
    <p:embeddedFont>
      <p:font typeface="Quicksand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11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11692"/>
            <a:ext cx="16229942" cy="2031884"/>
          </a:xfrm>
          <a:prstGeom prst="rect">
            <a:avLst/>
          </a:prstGeom>
        </p:spPr>
        <p:txBody>
          <a:bodyPr lIns="0" tIns="0" rIns="0" bIns="0" rtlCol="0" anchor="t">
            <a:spAutoFit/>
          </a:bodyPr>
          <a:lstStyle/>
          <a:p>
            <a:pPr marL="0" lvl="0" indent="0" algn="ctr">
              <a:lnSpc>
                <a:spcPts val="16631"/>
              </a:lnSpc>
              <a:spcBef>
                <a:spcPct val="0"/>
              </a:spcBef>
            </a:pPr>
            <a:r>
              <a:rPr lang="en-US" sz="11879" b="1" i="1" dirty="0">
                <a:solidFill>
                  <a:srgbClr val="0F4662"/>
                </a:solidFill>
                <a:latin typeface="Cormorant Garamond Bold Italics"/>
                <a:ea typeface="Cormorant Garamond Bold Italics"/>
                <a:cs typeface="Cormorant Garamond Bold Italics"/>
                <a:sym typeface="Cormorant Garamond Bold Italics"/>
              </a:rPr>
              <a:t>Microsoft Power BI</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737539" y="5642800"/>
            <a:ext cx="12812922" cy="837844"/>
          </a:xfrm>
          <a:prstGeom prst="rect">
            <a:avLst/>
          </a:prstGeom>
        </p:spPr>
        <p:txBody>
          <a:bodyPr lIns="0" tIns="0" rIns="0" bIns="0" rtlCol="0" anchor="t">
            <a:spAutoFit/>
          </a:bodyPr>
          <a:lstStyle/>
          <a:p>
            <a:pPr marL="0" lvl="0" indent="0" algn="ctr">
              <a:lnSpc>
                <a:spcPts val="6844"/>
              </a:lnSpc>
              <a:spcBef>
                <a:spcPct val="0"/>
              </a:spcBef>
            </a:pPr>
            <a:r>
              <a:rPr lang="en-US" sz="5400" b="1" dirty="0">
                <a:solidFill>
                  <a:srgbClr val="0F4662"/>
                </a:solidFill>
                <a:latin typeface="Quicksand"/>
                <a:ea typeface="Quicksand"/>
                <a:cs typeface="Quicksand"/>
                <a:sym typeface="Quicksand"/>
              </a:rPr>
              <a:t>Customer Personality Analysis</a:t>
            </a:r>
          </a:p>
        </p:txBody>
      </p:sp>
      <p:sp>
        <p:nvSpPr>
          <p:cNvPr id="7" name="TextBox 7"/>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19 October  2024</a:t>
            </a:r>
          </a:p>
        </p:txBody>
      </p:sp>
      <p:sp>
        <p:nvSpPr>
          <p:cNvPr id="8" name="TextBox 8"/>
          <p:cNvSpPr txBox="1"/>
          <p:nvPr/>
        </p:nvSpPr>
        <p:spPr>
          <a:xfrm>
            <a:off x="599551" y="2013451"/>
            <a:ext cx="2164221" cy="598241"/>
          </a:xfrm>
          <a:prstGeom prst="rect">
            <a:avLst/>
          </a:prstGeom>
        </p:spPr>
        <p:txBody>
          <a:bodyPr wrap="square" lIns="0" tIns="0" rIns="0" bIns="0" rtlCol="0" anchor="t">
            <a:spAutoFit/>
          </a:bodyPr>
          <a:lstStyle/>
          <a:p>
            <a:pPr marL="0" lvl="0" indent="0" algn="ctr">
              <a:lnSpc>
                <a:spcPts val="4397"/>
              </a:lnSpc>
              <a:spcBef>
                <a:spcPct val="0"/>
              </a:spcBef>
            </a:pPr>
            <a:r>
              <a:rPr lang="en-US" sz="4800" b="1" i="1" dirty="0">
                <a:solidFill>
                  <a:srgbClr val="0F4662"/>
                </a:solidFill>
                <a:latin typeface="Cormorant Garamond Bold Italics"/>
                <a:sym typeface="Quicksand"/>
              </a:rPr>
              <a:t>Track</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Customer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099019"/>
            <a:ext cx="16382999" cy="86642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180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Product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535399"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0012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Purchases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3068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464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Campaign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117259"/>
            <a:ext cx="165354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46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Income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117259"/>
            <a:ext cx="165354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03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Last Six Months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535399"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2884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Box 3"/>
          <p:cNvSpPr txBox="1"/>
          <p:nvPr/>
        </p:nvSpPr>
        <p:spPr>
          <a:xfrm>
            <a:off x="762000" y="-4372"/>
            <a:ext cx="11537525"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 Analytical SQL</a:t>
            </a:r>
          </a:p>
        </p:txBody>
      </p:sp>
      <p:pic>
        <p:nvPicPr>
          <p:cNvPr id="7" name="Picture 6" descr="A computer screen shot of text&#10;&#10;Description automatically generated">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257300"/>
            <a:ext cx="15011400" cy="41915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5905500"/>
            <a:ext cx="9677400" cy="350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00" y="1028700"/>
            <a:ext cx="15697200" cy="4420185"/>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7772" y="5753100"/>
            <a:ext cx="8672456" cy="3505200"/>
          </a:xfrm>
          <a:prstGeom prst="rect">
            <a:avLst/>
          </a:prstGeom>
        </p:spPr>
      </p:pic>
    </p:spTree>
    <p:extLst>
      <p:ext uri="{BB962C8B-B14F-4D97-AF65-F5344CB8AC3E}">
        <p14:creationId xmlns:p14="http://schemas.microsoft.com/office/powerpoint/2010/main" val="184857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5900" y="800100"/>
            <a:ext cx="15316200" cy="5410200"/>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6486" y="6438900"/>
            <a:ext cx="9975028" cy="2895600"/>
          </a:xfrm>
          <a:prstGeom prst="rect">
            <a:avLst/>
          </a:prstGeom>
        </p:spPr>
      </p:pic>
    </p:spTree>
    <p:extLst>
      <p:ext uri="{BB962C8B-B14F-4D97-AF65-F5344CB8AC3E}">
        <p14:creationId xmlns:p14="http://schemas.microsoft.com/office/powerpoint/2010/main" val="3432103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952500"/>
            <a:ext cx="15316200" cy="2623891"/>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3800" y="3813136"/>
            <a:ext cx="10591800" cy="5521364"/>
          </a:xfrm>
          <a:prstGeom prst="rect">
            <a:avLst/>
          </a:prstGeom>
        </p:spPr>
      </p:pic>
    </p:spTree>
    <p:extLst>
      <p:ext uri="{BB962C8B-B14F-4D97-AF65-F5344CB8AC3E}">
        <p14:creationId xmlns:p14="http://schemas.microsoft.com/office/powerpoint/2010/main" val="72136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US"/>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3926478" y="2685159"/>
            <a:ext cx="3152142" cy="3140609"/>
            <a:chOff x="0" y="0"/>
            <a:chExt cx="812800" cy="809826"/>
          </a:xfrm>
        </p:grpSpPr>
        <p:sp>
          <p:nvSpPr>
            <p:cNvPr id="6" name="Freeform 6"/>
            <p:cNvSpPr/>
            <p:nvPr/>
          </p:nvSpPr>
          <p:spPr>
            <a:xfrm>
              <a:off x="0" y="0"/>
              <a:ext cx="812800" cy="809826"/>
            </a:xfrm>
            <a:custGeom>
              <a:avLst/>
              <a:gdLst/>
              <a:ahLst/>
              <a:cxnLst/>
              <a:rect l="l" t="t" r="r" b="b"/>
              <a:pathLst>
                <a:path w="812800" h="809826">
                  <a:moveTo>
                    <a:pt x="406400" y="0"/>
                  </a:moveTo>
                  <a:cubicBezTo>
                    <a:pt x="181951" y="0"/>
                    <a:pt x="0" y="181286"/>
                    <a:pt x="0" y="404913"/>
                  </a:cubicBezTo>
                  <a:cubicBezTo>
                    <a:pt x="0" y="628541"/>
                    <a:pt x="181951" y="809826"/>
                    <a:pt x="406400" y="809826"/>
                  </a:cubicBezTo>
                  <a:cubicBezTo>
                    <a:pt x="630849" y="809826"/>
                    <a:pt x="812800" y="628541"/>
                    <a:pt x="812800" y="404913"/>
                  </a:cubicBezTo>
                  <a:cubicBezTo>
                    <a:pt x="812800" y="181286"/>
                    <a:pt x="630849" y="0"/>
                    <a:pt x="406400" y="0"/>
                  </a:cubicBezTo>
                  <a:close/>
                </a:path>
              </a:pathLst>
            </a:custGeom>
            <a:blipFill>
              <a:blip r:embed="rId2"/>
              <a:stretch>
                <a:fillRect l="-3220" r="-3220"/>
              </a:stretch>
            </a:blipFill>
          </p:spPr>
          <p:txBody>
            <a:bodyPr/>
            <a:lstStyle/>
            <a:p>
              <a:endParaRPr lang="en-US"/>
            </a:p>
          </p:txBody>
        </p:sp>
      </p:grpSp>
      <p:grpSp>
        <p:nvGrpSpPr>
          <p:cNvPr id="7" name="Group 7"/>
          <p:cNvGrpSpPr/>
          <p:nvPr/>
        </p:nvGrpSpPr>
        <p:grpSpPr>
          <a:xfrm>
            <a:off x="352552" y="2685159"/>
            <a:ext cx="3152142" cy="31521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grpSp>
        <p:nvGrpSpPr>
          <p:cNvPr id="9" name="Group 9"/>
          <p:cNvGrpSpPr/>
          <p:nvPr/>
        </p:nvGrpSpPr>
        <p:grpSpPr>
          <a:xfrm>
            <a:off x="7791522" y="2685159"/>
            <a:ext cx="3152142" cy="31521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1466" b="-31466"/>
              </a:stretch>
            </a:blipFill>
          </p:spPr>
          <p:txBody>
            <a:bodyPr/>
            <a:lstStyle/>
            <a:p>
              <a:endParaRPr lang="en-US"/>
            </a:p>
          </p:txBody>
        </p:sp>
      </p:grpSp>
      <p:sp>
        <p:nvSpPr>
          <p:cNvPr id="11" name="AutoShape 11"/>
          <p:cNvSpPr/>
          <p:nvPr/>
        </p:nvSpPr>
        <p:spPr>
          <a:xfrm>
            <a:off x="6145551" y="8826094"/>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12" name="Freeform 12"/>
          <p:cNvSpPr/>
          <p:nvPr/>
        </p:nvSpPr>
        <p:spPr>
          <a:xfrm>
            <a:off x="8551672" y="92583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11463690" y="2523415"/>
            <a:ext cx="3152142" cy="3313885"/>
            <a:chOff x="0" y="0"/>
            <a:chExt cx="812800" cy="854507"/>
          </a:xfrm>
        </p:grpSpPr>
        <p:sp>
          <p:nvSpPr>
            <p:cNvPr id="14" name="Freeform 14"/>
            <p:cNvSpPr/>
            <p:nvPr/>
          </p:nvSpPr>
          <p:spPr>
            <a:xfrm>
              <a:off x="0" y="0"/>
              <a:ext cx="812800" cy="854507"/>
            </a:xfrm>
            <a:custGeom>
              <a:avLst/>
              <a:gdLst/>
              <a:ahLst/>
              <a:cxnLst/>
              <a:rect l="l" t="t" r="r" b="b"/>
              <a:pathLst>
                <a:path w="812800" h="854507">
                  <a:moveTo>
                    <a:pt x="406400" y="0"/>
                  </a:moveTo>
                  <a:cubicBezTo>
                    <a:pt x="181951" y="0"/>
                    <a:pt x="0" y="191288"/>
                    <a:pt x="0" y="427253"/>
                  </a:cubicBezTo>
                  <a:cubicBezTo>
                    <a:pt x="0" y="663219"/>
                    <a:pt x="181951" y="854507"/>
                    <a:pt x="406400" y="854507"/>
                  </a:cubicBezTo>
                  <a:cubicBezTo>
                    <a:pt x="630849" y="854507"/>
                    <a:pt x="812800" y="663219"/>
                    <a:pt x="812800" y="427253"/>
                  </a:cubicBezTo>
                  <a:cubicBezTo>
                    <a:pt x="812800" y="191288"/>
                    <a:pt x="630849" y="0"/>
                    <a:pt x="406400" y="0"/>
                  </a:cubicBezTo>
                  <a:close/>
                </a:path>
              </a:pathLst>
            </a:custGeom>
            <a:blipFill>
              <a:blip r:embed="rId7"/>
              <a:stretch>
                <a:fillRect t="-21384" b="-21384"/>
              </a:stretch>
            </a:blipFill>
          </p:spPr>
          <p:txBody>
            <a:bodyPr/>
            <a:lstStyle/>
            <a:p>
              <a:endParaRPr lang="en-US"/>
            </a:p>
          </p:txBody>
        </p:sp>
      </p:grpSp>
      <p:grpSp>
        <p:nvGrpSpPr>
          <p:cNvPr id="15" name="Group 15"/>
          <p:cNvGrpSpPr/>
          <p:nvPr/>
        </p:nvGrpSpPr>
        <p:grpSpPr>
          <a:xfrm>
            <a:off x="15135858" y="2685159"/>
            <a:ext cx="3152142" cy="31521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17" name="Group 17"/>
          <p:cNvGrpSpPr/>
          <p:nvPr/>
        </p:nvGrpSpPr>
        <p:grpSpPr>
          <a:xfrm>
            <a:off x="15135858" y="2523415"/>
            <a:ext cx="3152142" cy="3313885"/>
            <a:chOff x="0" y="0"/>
            <a:chExt cx="812800" cy="854507"/>
          </a:xfrm>
        </p:grpSpPr>
        <p:sp>
          <p:nvSpPr>
            <p:cNvPr id="18" name="Freeform 18"/>
            <p:cNvSpPr/>
            <p:nvPr/>
          </p:nvSpPr>
          <p:spPr>
            <a:xfrm>
              <a:off x="0" y="0"/>
              <a:ext cx="812800" cy="854507"/>
            </a:xfrm>
            <a:custGeom>
              <a:avLst/>
              <a:gdLst/>
              <a:ahLst/>
              <a:cxnLst/>
              <a:rect l="l" t="t" r="r" b="b"/>
              <a:pathLst>
                <a:path w="812800" h="854507">
                  <a:moveTo>
                    <a:pt x="406400" y="0"/>
                  </a:moveTo>
                  <a:cubicBezTo>
                    <a:pt x="181951" y="0"/>
                    <a:pt x="0" y="191288"/>
                    <a:pt x="0" y="427253"/>
                  </a:cubicBezTo>
                  <a:cubicBezTo>
                    <a:pt x="0" y="663219"/>
                    <a:pt x="181951" y="854507"/>
                    <a:pt x="406400" y="854507"/>
                  </a:cubicBezTo>
                  <a:cubicBezTo>
                    <a:pt x="630849" y="854507"/>
                    <a:pt x="812800" y="663219"/>
                    <a:pt x="812800" y="427253"/>
                  </a:cubicBezTo>
                  <a:cubicBezTo>
                    <a:pt x="812800" y="191288"/>
                    <a:pt x="630849" y="0"/>
                    <a:pt x="406400" y="0"/>
                  </a:cubicBezTo>
                  <a:close/>
                </a:path>
              </a:pathLst>
            </a:custGeom>
            <a:blipFill>
              <a:blip r:embed="rId8"/>
              <a:stretch>
                <a:fillRect l="-17283" r="-17283"/>
              </a:stretch>
            </a:blipFill>
          </p:spPr>
          <p:txBody>
            <a:bodyPr/>
            <a:lstStyle/>
            <a:p>
              <a:endParaRPr lang="en-US"/>
            </a:p>
          </p:txBody>
        </p:sp>
      </p:grpSp>
      <p:sp>
        <p:nvSpPr>
          <p:cNvPr id="19" name="TextBox 19"/>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20" name="TextBox 20"/>
          <p:cNvSpPr txBox="1"/>
          <p:nvPr/>
        </p:nvSpPr>
        <p:spPr>
          <a:xfrm>
            <a:off x="3477522"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Mohamed Sakr</a:t>
            </a:r>
          </a:p>
        </p:txBody>
      </p:sp>
      <p:sp>
        <p:nvSpPr>
          <p:cNvPr id="21" name="TextBox 21"/>
          <p:cNvSpPr txBox="1"/>
          <p:nvPr/>
        </p:nvSpPr>
        <p:spPr>
          <a:xfrm>
            <a:off x="3477522"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Member</a:t>
            </a:r>
          </a:p>
        </p:txBody>
      </p:sp>
      <p:sp>
        <p:nvSpPr>
          <p:cNvPr id="22" name="TextBox 22"/>
          <p:cNvSpPr txBox="1"/>
          <p:nvPr/>
        </p:nvSpPr>
        <p:spPr>
          <a:xfrm>
            <a:off x="6883011"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Moataz Fares</a:t>
            </a:r>
          </a:p>
        </p:txBody>
      </p:sp>
      <p:sp>
        <p:nvSpPr>
          <p:cNvPr id="23" name="TextBox 23"/>
          <p:cNvSpPr txBox="1"/>
          <p:nvPr/>
        </p:nvSpPr>
        <p:spPr>
          <a:xfrm>
            <a:off x="14203269" y="665543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Leader</a:t>
            </a:r>
          </a:p>
        </p:txBody>
      </p:sp>
      <p:sp>
        <p:nvSpPr>
          <p:cNvPr id="24" name="TextBox 24"/>
          <p:cNvSpPr txBox="1"/>
          <p:nvPr/>
        </p:nvSpPr>
        <p:spPr>
          <a:xfrm>
            <a:off x="-580037"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Marwan Mokhtar</a:t>
            </a:r>
          </a:p>
        </p:txBody>
      </p:sp>
      <p:sp>
        <p:nvSpPr>
          <p:cNvPr id="25" name="TextBox 25"/>
          <p:cNvSpPr txBox="1"/>
          <p:nvPr/>
        </p:nvSpPr>
        <p:spPr>
          <a:xfrm>
            <a:off x="-580037"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Supervisior</a:t>
            </a:r>
          </a:p>
        </p:txBody>
      </p:sp>
      <p:sp>
        <p:nvSpPr>
          <p:cNvPr id="26" name="TextBox 26"/>
          <p:cNvSpPr txBox="1"/>
          <p:nvPr/>
        </p:nvSpPr>
        <p:spPr>
          <a:xfrm>
            <a:off x="10768578"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Sadek Ali</a:t>
            </a:r>
          </a:p>
        </p:txBody>
      </p:sp>
      <p:sp>
        <p:nvSpPr>
          <p:cNvPr id="27" name="TextBox 27"/>
          <p:cNvSpPr txBox="1"/>
          <p:nvPr/>
        </p:nvSpPr>
        <p:spPr>
          <a:xfrm>
            <a:off x="7078620" y="6757320"/>
            <a:ext cx="4821711" cy="570378"/>
          </a:xfrm>
          <a:prstGeom prst="rect">
            <a:avLst/>
          </a:prstGeom>
        </p:spPr>
        <p:txBody>
          <a:bodyPr wrap="square" lIns="0" tIns="0" rIns="0" bIns="0" rtlCol="0" anchor="t">
            <a:spAutoFit/>
          </a:bodyPr>
          <a:lstStyle/>
          <a:p>
            <a:pPr marL="0" lvl="0" indent="0" algn="ctr">
              <a:lnSpc>
                <a:spcPts val="4786"/>
              </a:lnSpc>
              <a:spcBef>
                <a:spcPct val="0"/>
              </a:spcBef>
            </a:pPr>
            <a:r>
              <a:rPr lang="en-US" sz="3419" dirty="0">
                <a:solidFill>
                  <a:srgbClr val="0F4662"/>
                </a:solidFill>
                <a:latin typeface="Quicksand"/>
                <a:ea typeface="Quicksand"/>
                <a:cs typeface="Quicksand"/>
                <a:sym typeface="Quicksand"/>
              </a:rPr>
              <a:t>Member</a:t>
            </a:r>
          </a:p>
        </p:txBody>
      </p:sp>
      <p:sp>
        <p:nvSpPr>
          <p:cNvPr id="28" name="TextBox 28"/>
          <p:cNvSpPr txBox="1"/>
          <p:nvPr/>
        </p:nvSpPr>
        <p:spPr>
          <a:xfrm>
            <a:off x="14203269"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Sayed Said</a:t>
            </a:r>
          </a:p>
        </p:txBody>
      </p:sp>
      <p:sp>
        <p:nvSpPr>
          <p:cNvPr id="29" name="TextBox 29"/>
          <p:cNvSpPr txBox="1"/>
          <p:nvPr/>
        </p:nvSpPr>
        <p:spPr>
          <a:xfrm>
            <a:off x="10454253"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dirty="0">
                <a:solidFill>
                  <a:srgbClr val="0F4662"/>
                </a:solidFill>
                <a:latin typeface="Quicksand"/>
                <a:ea typeface="Quicksand"/>
                <a:cs typeface="Quicksand"/>
                <a:sym typeface="Quicksand"/>
              </a:rPr>
              <a:t>       Member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3200" y="956872"/>
            <a:ext cx="12801600" cy="2860636"/>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400" y="4000500"/>
            <a:ext cx="8839200" cy="5334000"/>
          </a:xfrm>
          <a:prstGeom prst="rect">
            <a:avLst/>
          </a:prstGeom>
        </p:spPr>
      </p:pic>
    </p:spTree>
    <p:extLst>
      <p:ext uri="{BB962C8B-B14F-4D97-AF65-F5344CB8AC3E}">
        <p14:creationId xmlns:p14="http://schemas.microsoft.com/office/powerpoint/2010/main" val="171506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0" y="906853"/>
            <a:ext cx="13716000" cy="309596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6700" y="4736202"/>
            <a:ext cx="10134600" cy="3095964"/>
          </a:xfrm>
          <a:prstGeom prst="rect">
            <a:avLst/>
          </a:prstGeom>
        </p:spPr>
      </p:pic>
    </p:spTree>
    <p:extLst>
      <p:ext uri="{BB962C8B-B14F-4D97-AF65-F5344CB8AC3E}">
        <p14:creationId xmlns:p14="http://schemas.microsoft.com/office/powerpoint/2010/main" val="126514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8800" y="906852"/>
            <a:ext cx="14630400" cy="309596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3919" y="4229100"/>
            <a:ext cx="6540162" cy="4846248"/>
          </a:xfrm>
          <a:prstGeom prst="rect">
            <a:avLst/>
          </a:prstGeom>
        </p:spPr>
      </p:pic>
    </p:spTree>
    <p:extLst>
      <p:ext uri="{BB962C8B-B14F-4D97-AF65-F5344CB8AC3E}">
        <p14:creationId xmlns:p14="http://schemas.microsoft.com/office/powerpoint/2010/main" val="427992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8800" y="986356"/>
            <a:ext cx="146304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2900" y="4610100"/>
            <a:ext cx="9982199" cy="4563685"/>
          </a:xfrm>
          <a:prstGeom prst="rect">
            <a:avLst/>
          </a:prstGeom>
        </p:spPr>
      </p:pic>
    </p:spTree>
    <p:extLst>
      <p:ext uri="{BB962C8B-B14F-4D97-AF65-F5344CB8AC3E}">
        <p14:creationId xmlns:p14="http://schemas.microsoft.com/office/powerpoint/2010/main" val="2467519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8500" y="5524500"/>
            <a:ext cx="118110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2600" y="647700"/>
            <a:ext cx="14782800" cy="4343400"/>
          </a:xfrm>
          <a:prstGeom prst="rect">
            <a:avLst/>
          </a:prstGeom>
        </p:spPr>
      </p:pic>
    </p:spTree>
    <p:extLst>
      <p:ext uri="{BB962C8B-B14F-4D97-AF65-F5344CB8AC3E}">
        <p14:creationId xmlns:p14="http://schemas.microsoft.com/office/powerpoint/2010/main" val="239724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8500" y="5524500"/>
            <a:ext cx="118110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2600" y="647700"/>
            <a:ext cx="14782800" cy="4343400"/>
          </a:xfrm>
          <a:prstGeom prst="rect">
            <a:avLst/>
          </a:prstGeom>
        </p:spPr>
      </p:pic>
    </p:spTree>
    <p:extLst>
      <p:ext uri="{BB962C8B-B14F-4D97-AF65-F5344CB8AC3E}">
        <p14:creationId xmlns:p14="http://schemas.microsoft.com/office/powerpoint/2010/main" val="175796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58601516-B26F-262E-4AAA-5DF1DC01F956}"/>
              </a:ext>
            </a:extLst>
          </p:cNvPr>
          <p:cNvGrpSpPr/>
          <p:nvPr/>
        </p:nvGrpSpPr>
        <p:grpSpPr>
          <a:xfrm>
            <a:off x="6705600" y="-55126"/>
            <a:ext cx="11582401" cy="10342125"/>
            <a:chOff x="0" y="0"/>
            <a:chExt cx="2591141" cy="2709333"/>
          </a:xfrm>
        </p:grpSpPr>
        <p:sp>
          <p:nvSpPr>
            <p:cNvPr id="19" name="Freeform 5">
              <a:extLst>
                <a:ext uri="{FF2B5EF4-FFF2-40B4-BE49-F238E27FC236}">
                  <a16:creationId xmlns:a16="http://schemas.microsoft.com/office/drawing/2014/main" id="{089B1D1C-2715-F894-9C9E-A4C4126E23CD}"/>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2EE0084B-87F4-B148-5D9E-C65DE78C9B58}"/>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8" name="TextBox 8"/>
          <p:cNvSpPr txBox="1"/>
          <p:nvPr/>
        </p:nvSpPr>
        <p:spPr>
          <a:xfrm>
            <a:off x="1028700" y="68434"/>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6858000" y="647700"/>
            <a:ext cx="11201399" cy="8880764"/>
          </a:xfrm>
          <a:prstGeom prst="rect">
            <a:avLst/>
          </a:prstGeom>
        </p:spPr>
        <p:txBody>
          <a:bodyPr wrap="square" lIns="0" tIns="0" rIns="0" bIns="0" rtlCol="0" anchor="t">
            <a:spAutoFit/>
          </a:bodyPr>
          <a:lstStyle/>
          <a:p>
            <a:pPr marL="518160" lvl="1" indent="-259080" algn="l">
              <a:lnSpc>
                <a:spcPts val="4079"/>
              </a:lnSpc>
              <a:buFont typeface="Arial"/>
              <a:buChar char="•"/>
            </a:pPr>
            <a:r>
              <a:rPr lang="en-US" sz="2638" b="1" dirty="0">
                <a:solidFill>
                  <a:srgbClr val="0F4662"/>
                </a:solidFill>
                <a:latin typeface="Quicksand Bold"/>
                <a:sym typeface="Quicksand"/>
              </a:rPr>
              <a:t>Focus on Married Customers: </a:t>
            </a:r>
            <a:r>
              <a:rPr lang="en-US" sz="2400" dirty="0">
                <a:solidFill>
                  <a:srgbClr val="0F4662"/>
                </a:solidFill>
                <a:latin typeface="Quicksand"/>
                <a:ea typeface="Quicksand"/>
                <a:cs typeface="Quicksand"/>
                <a:sym typeface="Quicksand"/>
              </a:rPr>
              <a:t>Since 64.67% of the customers are married, tailor campaigns specifically for this segment to increase engagement and retention.</a:t>
            </a:r>
          </a:p>
          <a:p>
            <a:pPr marL="518160" lvl="1" indent="-259080" algn="l">
              <a:lnSpc>
                <a:spcPts val="4079"/>
              </a:lnSpc>
              <a:buFont typeface="Arial"/>
              <a:buChar char="•"/>
            </a:pPr>
            <a:r>
              <a:rPr lang="en-US" sz="2638" b="1" dirty="0">
                <a:solidFill>
                  <a:srgbClr val="0F4662"/>
                </a:solidFill>
                <a:latin typeface="Quicksand Bold"/>
                <a:sym typeface="Quicksand"/>
              </a:rPr>
              <a:t>Increase Engagement for Youths: </a:t>
            </a:r>
            <a:r>
              <a:rPr lang="en-US" sz="2400" dirty="0">
                <a:solidFill>
                  <a:srgbClr val="0F4662"/>
                </a:solidFill>
                <a:latin typeface="Quicksand"/>
                <a:ea typeface="Quicksand"/>
                <a:cs typeface="Quicksand"/>
                <a:sym typeface="Quicksand"/>
              </a:rPr>
              <a:t>The youth segment (0-30 days) has the lowest number of customers. Implement campaigns focused on this age group.</a:t>
            </a:r>
          </a:p>
          <a:p>
            <a:pPr marL="518160" lvl="1" indent="-259080" algn="l">
              <a:lnSpc>
                <a:spcPts val="4079"/>
              </a:lnSpc>
              <a:buFont typeface="Arial"/>
              <a:buChar char="•"/>
            </a:pPr>
            <a:r>
              <a:rPr lang="en-US" sz="2638" b="1" dirty="0">
                <a:solidFill>
                  <a:srgbClr val="0F4662"/>
                </a:solidFill>
                <a:latin typeface="Quicksand Bold"/>
                <a:sym typeface="Quicksand"/>
              </a:rPr>
              <a:t>Target Graduates: </a:t>
            </a:r>
            <a:r>
              <a:rPr lang="en-US" sz="2400" dirty="0">
                <a:solidFill>
                  <a:srgbClr val="0F4662"/>
                </a:solidFill>
                <a:latin typeface="Quicksand"/>
                <a:ea typeface="Quicksand"/>
                <a:cs typeface="Quicksand"/>
                <a:sym typeface="Quicksand"/>
              </a:rPr>
              <a:t>50.13% of your visitors have graduated, indicating a potential to market services or products geared toward this educational level.</a:t>
            </a:r>
          </a:p>
          <a:p>
            <a:pPr marL="518160" lvl="1" indent="-259080" algn="l">
              <a:lnSpc>
                <a:spcPts val="4079"/>
              </a:lnSpc>
              <a:buFont typeface="Arial"/>
              <a:buChar char="•"/>
            </a:pPr>
            <a:r>
              <a:rPr lang="en-US" sz="2638" b="1" dirty="0">
                <a:solidFill>
                  <a:srgbClr val="0F4662"/>
                </a:solidFill>
                <a:latin typeface="Quicksand Bold"/>
                <a:sym typeface="Quicksand"/>
              </a:rPr>
              <a:t>Increase Customer Loyalty: </a:t>
            </a:r>
            <a:r>
              <a:rPr lang="en-US" sz="2400" dirty="0">
                <a:solidFill>
                  <a:srgbClr val="0F4662"/>
                </a:solidFill>
                <a:latin typeface="Quicksand"/>
                <a:ea typeface="Quicksand"/>
                <a:cs typeface="Quicksand"/>
                <a:sym typeface="Quicksand"/>
              </a:rPr>
              <a:t>With only 0.36% of loyal customers, introduce a loyalty or rewards program to retain more clients and improve this metric.</a:t>
            </a:r>
          </a:p>
          <a:p>
            <a:pPr marL="518160" lvl="1" indent="-259080" algn="l">
              <a:lnSpc>
                <a:spcPts val="4079"/>
              </a:lnSpc>
              <a:buFont typeface="Arial"/>
              <a:buChar char="•"/>
            </a:pPr>
            <a:r>
              <a:rPr lang="en-US" sz="2638" b="1" dirty="0">
                <a:solidFill>
                  <a:srgbClr val="0F4662"/>
                </a:solidFill>
                <a:latin typeface="Quicksand Bold"/>
                <a:sym typeface="Quicksand"/>
              </a:rPr>
              <a:t>Focus on High-Income and Middle-Income Segments: </a:t>
            </a:r>
            <a:r>
              <a:rPr lang="en-US" sz="2400" dirty="0">
                <a:solidFill>
                  <a:srgbClr val="0F4662"/>
                </a:solidFill>
                <a:latin typeface="Quicksand"/>
                <a:ea typeface="Quicksand"/>
                <a:cs typeface="Quicksand"/>
                <a:sym typeface="Quicksand"/>
              </a:rPr>
              <a:t>High-income customers spent significantly on gold and wines (459K on gold,    224K on wines). Offer premium or  exclusive promotions to these customers, as they generate high revenue. Middle-income customers also spend well, especially on wines and meat. </a:t>
            </a:r>
          </a:p>
        </p:txBody>
      </p:sp>
      <p:sp>
        <p:nvSpPr>
          <p:cNvPr id="21" name="AutoShape 15">
            <a:extLst>
              <a:ext uri="{FF2B5EF4-FFF2-40B4-BE49-F238E27FC236}">
                <a16:creationId xmlns:a16="http://schemas.microsoft.com/office/drawing/2014/main" id="{031B4F37-2ECC-71DC-2EDF-C5E2DDDF2F05}"/>
              </a:ext>
            </a:extLst>
          </p:cNvPr>
          <p:cNvSpPr/>
          <p:nvPr/>
        </p:nvSpPr>
        <p:spPr>
          <a:xfrm>
            <a:off x="11355291" y="495300"/>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22" name="Group 2">
            <a:extLst>
              <a:ext uri="{FF2B5EF4-FFF2-40B4-BE49-F238E27FC236}">
                <a16:creationId xmlns:a16="http://schemas.microsoft.com/office/drawing/2014/main" id="{AE2EB24B-3E19-640E-5607-AD0C0B170FCF}"/>
              </a:ext>
            </a:extLst>
          </p:cNvPr>
          <p:cNvGrpSpPr/>
          <p:nvPr/>
        </p:nvGrpSpPr>
        <p:grpSpPr>
          <a:xfrm>
            <a:off x="652054" y="1291013"/>
            <a:ext cx="5539941" cy="8576887"/>
            <a:chOff x="0" y="0"/>
            <a:chExt cx="858282" cy="1154021"/>
          </a:xfrm>
        </p:grpSpPr>
        <p:sp>
          <p:nvSpPr>
            <p:cNvPr id="23" name="Freeform 3">
              <a:extLst>
                <a:ext uri="{FF2B5EF4-FFF2-40B4-BE49-F238E27FC236}">
                  <a16:creationId xmlns:a16="http://schemas.microsoft.com/office/drawing/2014/main" id="{144C0169-9853-2D75-F46A-D7DDD3D3F868}"/>
                </a:ext>
              </a:extLst>
            </p:cNvPr>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txBody>
            <a:bodyPr/>
            <a:lstStyle/>
            <a:p>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58601516-B26F-262E-4AAA-5DF1DC01F956}"/>
              </a:ext>
            </a:extLst>
          </p:cNvPr>
          <p:cNvGrpSpPr/>
          <p:nvPr/>
        </p:nvGrpSpPr>
        <p:grpSpPr>
          <a:xfrm>
            <a:off x="6705600" y="-55126"/>
            <a:ext cx="11582401" cy="10342125"/>
            <a:chOff x="0" y="0"/>
            <a:chExt cx="2591141" cy="2709333"/>
          </a:xfrm>
        </p:grpSpPr>
        <p:sp>
          <p:nvSpPr>
            <p:cNvPr id="19" name="Freeform 5">
              <a:extLst>
                <a:ext uri="{FF2B5EF4-FFF2-40B4-BE49-F238E27FC236}">
                  <a16:creationId xmlns:a16="http://schemas.microsoft.com/office/drawing/2014/main" id="{089B1D1C-2715-F894-9C9E-A4C4126E23CD}"/>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2EE0084B-87F4-B148-5D9E-C65DE78C9B58}"/>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8" name="TextBox 8"/>
          <p:cNvSpPr txBox="1"/>
          <p:nvPr/>
        </p:nvSpPr>
        <p:spPr>
          <a:xfrm>
            <a:off x="1028700" y="68434"/>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6858000" y="647700"/>
            <a:ext cx="11277600" cy="9418860"/>
          </a:xfrm>
          <a:prstGeom prst="rect">
            <a:avLst/>
          </a:prstGeom>
        </p:spPr>
        <p:txBody>
          <a:bodyPr wrap="square" lIns="0" tIns="0" rIns="0" bIns="0" rtlCol="0" anchor="t">
            <a:spAutoFit/>
          </a:bodyPr>
          <a:lstStyle/>
          <a:p>
            <a:pPr marL="518160" lvl="1" indent="-259080" algn="l">
              <a:lnSpc>
                <a:spcPts val="4079"/>
              </a:lnSpc>
              <a:buFont typeface="Arial"/>
              <a:buChar char="•"/>
            </a:pPr>
            <a:r>
              <a:rPr lang="en-US" sz="2638" b="1" dirty="0">
                <a:solidFill>
                  <a:srgbClr val="0F4662"/>
                </a:solidFill>
                <a:latin typeface="Quicksand Bold"/>
                <a:sym typeface="Quicksand"/>
              </a:rPr>
              <a:t>Address Non-Responsive Customers: </a:t>
            </a:r>
            <a:r>
              <a:rPr lang="en-US" sz="2800" dirty="0">
                <a:solidFill>
                  <a:srgbClr val="0F4662"/>
                </a:solidFill>
                <a:latin typeface="Quicksand"/>
                <a:ea typeface="Quicksand"/>
                <a:cs typeface="Quicksand"/>
                <a:sym typeface="Quicksand"/>
              </a:rPr>
              <a:t>Since 55.15% of customers are non-responsive, work on improving communication and engagement. Personalized outreach or follow-ups might encourage more interaction.     </a:t>
            </a:r>
          </a:p>
          <a:p>
            <a:pPr marL="518160" lvl="1" indent="-259080" algn="l">
              <a:lnSpc>
                <a:spcPts val="4079"/>
              </a:lnSpc>
              <a:buFont typeface="Arial"/>
              <a:buChar char="•"/>
            </a:pPr>
            <a:r>
              <a:rPr lang="en-US" sz="2638" b="1" dirty="0">
                <a:solidFill>
                  <a:srgbClr val="0F4662"/>
                </a:solidFill>
                <a:latin typeface="Quicksand Bold"/>
                <a:sym typeface="Quicksand"/>
              </a:rPr>
              <a:t>Target Older and Youth Customers: </a:t>
            </a:r>
            <a:r>
              <a:rPr lang="en-US" sz="2800" dirty="0">
                <a:solidFill>
                  <a:srgbClr val="0F4662"/>
                </a:solidFill>
                <a:latin typeface="Quicksand"/>
                <a:ea typeface="Quicksand"/>
                <a:cs typeface="Quicksand"/>
                <a:sym typeface="Quicksand"/>
              </a:rPr>
              <a:t>Aged customers (38.69%) and youth (31.1%) represent substantial spending. Create age-specific marketing strategies to maximize their spending potential.</a:t>
            </a:r>
          </a:p>
          <a:p>
            <a:pPr marL="518160" lvl="1" indent="-259080" algn="l">
              <a:lnSpc>
                <a:spcPts val="4079"/>
              </a:lnSpc>
              <a:buFont typeface="Arial"/>
              <a:buChar char="•"/>
            </a:pPr>
            <a:r>
              <a:rPr lang="en-US" sz="2638" b="1" dirty="0">
                <a:solidFill>
                  <a:srgbClr val="0F4662"/>
                </a:solidFill>
                <a:latin typeface="Quicksand Bold"/>
                <a:sym typeface="Quicksand"/>
              </a:rPr>
              <a:t>Encourage Repeat Purchases: </a:t>
            </a:r>
            <a:r>
              <a:rPr lang="en-US" sz="2800" dirty="0">
                <a:solidFill>
                  <a:srgbClr val="0F4662"/>
                </a:solidFill>
                <a:latin typeface="Quicksand"/>
                <a:ea typeface="Quicksand"/>
                <a:cs typeface="Quicksand"/>
                <a:sym typeface="Quicksand"/>
              </a:rPr>
              <a:t>Products like meat, wines, and sweets have high repeat purchase rates (99.5%+). Introduce subscription services or repeat purchase incentives for these products to drive consistent sales. </a:t>
            </a:r>
          </a:p>
          <a:p>
            <a:pPr marL="259080" lvl="1" algn="l">
              <a:lnSpc>
                <a:spcPts val="4079"/>
              </a:lnSpc>
            </a:pPr>
            <a:r>
              <a:rPr lang="en-US" sz="2638" b="1" dirty="0">
                <a:solidFill>
                  <a:srgbClr val="0F4662"/>
                </a:solidFill>
                <a:latin typeface="Quicksand Bold"/>
                <a:sym typeface="Quicksand"/>
              </a:rPr>
              <a:t>•  Maximize on Educational Segments: </a:t>
            </a:r>
            <a:r>
              <a:rPr lang="en-US" sz="2800" dirty="0">
                <a:solidFill>
                  <a:srgbClr val="0F4662"/>
                </a:solidFill>
                <a:latin typeface="Quicksand"/>
                <a:ea typeface="Quicksand"/>
                <a:cs typeface="Quicksand"/>
                <a:sym typeface="Quicksand"/>
              </a:rPr>
              <a:t>Customers with PhDs and Masters spend the most (29.12% and 24.87%, respectively). Consider creating campaigns targeting these educated customers with tailored messaging or value-driven offers.</a:t>
            </a:r>
          </a:p>
          <a:p>
            <a:pPr marL="259080" lvl="1" algn="l">
              <a:lnSpc>
                <a:spcPts val="4079"/>
              </a:lnSpc>
            </a:pPr>
            <a:r>
              <a:rPr lang="en-US" sz="2638" b="1" dirty="0">
                <a:solidFill>
                  <a:srgbClr val="0F4662"/>
                </a:solidFill>
                <a:latin typeface="Quicksand Bold"/>
                <a:sym typeface="Quicksand"/>
              </a:rPr>
              <a:t>•  Further Analyze the Marital and Kid Home Impact: </a:t>
            </a:r>
            <a:r>
              <a:rPr lang="en-US" sz="2800" dirty="0">
                <a:solidFill>
                  <a:srgbClr val="0F4662"/>
                </a:solidFill>
                <a:latin typeface="Quicksand"/>
                <a:ea typeface="Quicksand"/>
                <a:cs typeface="Quicksand"/>
                <a:sym typeface="Quicksand"/>
              </a:rPr>
              <a:t>Consider family-oriented offers or loyalty programs. Test specific promotions for households with kids</a:t>
            </a:r>
          </a:p>
        </p:txBody>
      </p:sp>
      <p:sp>
        <p:nvSpPr>
          <p:cNvPr id="21" name="AutoShape 15">
            <a:extLst>
              <a:ext uri="{FF2B5EF4-FFF2-40B4-BE49-F238E27FC236}">
                <a16:creationId xmlns:a16="http://schemas.microsoft.com/office/drawing/2014/main" id="{031B4F37-2ECC-71DC-2EDF-C5E2DDDF2F05}"/>
              </a:ext>
            </a:extLst>
          </p:cNvPr>
          <p:cNvSpPr/>
          <p:nvPr/>
        </p:nvSpPr>
        <p:spPr>
          <a:xfrm>
            <a:off x="11355291" y="495300"/>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2" name="Group 5">
            <a:extLst>
              <a:ext uri="{FF2B5EF4-FFF2-40B4-BE49-F238E27FC236}">
                <a16:creationId xmlns:a16="http://schemas.microsoft.com/office/drawing/2014/main" id="{E0D088A3-0C93-3B04-7A87-E4F9B58894DF}"/>
              </a:ext>
            </a:extLst>
          </p:cNvPr>
          <p:cNvGrpSpPr/>
          <p:nvPr/>
        </p:nvGrpSpPr>
        <p:grpSpPr>
          <a:xfrm>
            <a:off x="491148" y="1485899"/>
            <a:ext cx="6214451" cy="7315201"/>
            <a:chOff x="0" y="0"/>
            <a:chExt cx="8590735" cy="10097834"/>
          </a:xfrm>
        </p:grpSpPr>
        <p:pic>
          <p:nvPicPr>
            <p:cNvPr id="3" name="Picture 6">
              <a:extLst>
                <a:ext uri="{FF2B5EF4-FFF2-40B4-BE49-F238E27FC236}">
                  <a16:creationId xmlns:a16="http://schemas.microsoft.com/office/drawing/2014/main" id="{20D81C0D-B105-FDDC-6A71-89103DD9E2AB}"/>
                </a:ext>
              </a:extLst>
            </p:cNvPr>
            <p:cNvPicPr>
              <a:picLocks noChangeAspect="1"/>
            </p:cNvPicPr>
            <p:nvPr/>
          </p:nvPicPr>
          <p:blipFill>
            <a:blip r:embed="rId2"/>
            <a:srcRect l="39961" r="12396"/>
            <a:stretch>
              <a:fillRect/>
            </a:stretch>
          </p:blipFill>
          <p:spPr>
            <a:xfrm>
              <a:off x="0" y="0"/>
              <a:ext cx="8590735" cy="10097834"/>
            </a:xfrm>
            <a:prstGeom prst="rect">
              <a:avLst/>
            </a:prstGeom>
          </p:spPr>
        </p:pic>
      </p:grpSp>
    </p:spTree>
    <p:extLst>
      <p:ext uri="{BB962C8B-B14F-4D97-AF65-F5344CB8AC3E}">
        <p14:creationId xmlns:p14="http://schemas.microsoft.com/office/powerpoint/2010/main" val="259363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5" y="3421295"/>
            <a:ext cx="10655487" cy="5200270"/>
          </a:xfrm>
          <a:prstGeom prst="rect">
            <a:avLst/>
          </a:prstGeom>
        </p:spPr>
        <p:txBody>
          <a:bodyPr lIns="0" tIns="0" rIns="0" bIns="0" rtlCol="0" anchor="t">
            <a:spAutoFit/>
          </a:bodyPr>
          <a:lstStyle/>
          <a:p>
            <a:pPr marL="259080" lvl="1" algn="l">
              <a:lnSpc>
                <a:spcPts val="4079"/>
              </a:lnSpc>
            </a:pPr>
            <a:r>
              <a:rPr lang="en-US" sz="2400" dirty="0">
                <a:solidFill>
                  <a:srgbClr val="0F4662"/>
                </a:solidFill>
                <a:latin typeface="Quicksand"/>
                <a:ea typeface="Quicksand"/>
                <a:cs typeface="Quicksand"/>
                <a:sym typeface="Quicksand"/>
              </a:rPr>
              <a:t>                         For the last 3 months, I have had no clients.</a:t>
            </a:r>
          </a:p>
          <a:p>
            <a:pPr marL="259080" lvl="1" algn="l">
              <a:lnSpc>
                <a:spcPts val="4079"/>
              </a:lnSpc>
            </a:pPr>
            <a:r>
              <a:rPr lang="en-US" sz="2400" dirty="0">
                <a:solidFill>
                  <a:srgbClr val="0F4662"/>
                </a:solidFill>
                <a:latin typeface="Quicksand"/>
                <a:ea typeface="Quicksand"/>
                <a:cs typeface="Quicksand"/>
                <a:sym typeface="Quicksand"/>
              </a:rPr>
              <a:t>In the last 6 months, customers have decreased , People who had a large recency had a large Amount spent. High and middle-income customers drive the majority of spending, especially on wine and meat, with strong repeat purchase behavior across all channels. Campaigns targeting these customer segments, particularly highly educated and married individuals, have been most effective. Focusing on retention strategies, improving complaint management, and optimizing store and online promotions will help maximize revenue and customer satisfaction.</a:t>
            </a:r>
          </a:p>
          <a:p>
            <a:pPr marL="0" lvl="0" indent="0" algn="ctr">
              <a:lnSpc>
                <a:spcPts val="4079"/>
              </a:lnSpc>
            </a:pPr>
            <a:endParaRPr lang="en-US" sz="2400" dirty="0">
              <a:solidFill>
                <a:srgbClr val="0F4662"/>
              </a:solidFill>
              <a:latin typeface="Quicksand"/>
              <a:ea typeface="Quicksand"/>
              <a:cs typeface="Quicksand"/>
              <a:sym typeface="Quicksand"/>
            </a:endParaRPr>
          </a:p>
        </p:txBody>
      </p:sp>
      <p:sp>
        <p:nvSpPr>
          <p:cNvPr id="4" name="AutoShape 4"/>
          <p:cNvSpPr/>
          <p:nvPr/>
        </p:nvSpPr>
        <p:spPr>
          <a:xfrm>
            <a:off x="5897880" y="3314700"/>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AutoShape 5"/>
          <p:cNvSpPr/>
          <p:nvPr/>
        </p:nvSpPr>
        <p:spPr>
          <a:xfrm>
            <a:off x="5897880" y="8402565"/>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304001" y="884056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808280" y="2346167"/>
            <a:ext cx="10537161" cy="6586418"/>
          </a:xfrm>
          <a:prstGeom prst="rect">
            <a:avLst/>
          </a:prstGeom>
        </p:spPr>
        <p:txBody>
          <a:bodyPr lIns="0" tIns="0" rIns="0" bIns="0" rtlCol="0" anchor="t">
            <a:spAutoFit/>
          </a:bodyPr>
          <a:lstStyle/>
          <a:p>
            <a:pPr marL="0" lvl="0" indent="0" algn="ctr"/>
            <a:r>
              <a:rPr lang="en-US" sz="4800" b="1" i="1" dirty="0">
                <a:solidFill>
                  <a:srgbClr val="0F4662"/>
                </a:solidFill>
                <a:latin typeface="Cormorant Garamond Bold Italics"/>
                <a:sym typeface="Quicksand"/>
              </a:rPr>
              <a:t>Introduction   </a:t>
            </a:r>
          </a:p>
          <a:p>
            <a:pPr marL="0" lvl="0" indent="0" algn="ctr"/>
            <a:r>
              <a:rPr lang="en-US" sz="2800" dirty="0">
                <a:solidFill>
                  <a:srgbClr val="0F4662"/>
                </a:solidFill>
                <a:latin typeface="Quicksand"/>
                <a:ea typeface="Quicksand"/>
                <a:cs typeface="Quicksand"/>
                <a:sym typeface="Quicksand"/>
              </a:rPr>
              <a:t>                   </a:t>
            </a:r>
          </a:p>
          <a:p>
            <a:pPr algn="ctr"/>
            <a:r>
              <a:rPr lang="en-US" sz="4800" b="1" i="1" dirty="0">
                <a:solidFill>
                  <a:srgbClr val="0F4662"/>
                </a:solidFill>
                <a:latin typeface="Cormorant Garamond Bold Italics"/>
                <a:sym typeface="Quicksand"/>
              </a:rPr>
              <a:t>Preprocessing in the Project</a:t>
            </a:r>
          </a:p>
          <a:p>
            <a:pPr marL="0" lvl="0" indent="0" algn="ctr"/>
            <a:endParaRPr lang="en-US" sz="2800" dirty="0">
              <a:solidFill>
                <a:srgbClr val="0F4662"/>
              </a:solidFill>
              <a:latin typeface="Quicksand"/>
              <a:ea typeface="Quicksand"/>
              <a:cs typeface="Quicksand"/>
              <a:sym typeface="Quicksand"/>
            </a:endParaRPr>
          </a:p>
          <a:p>
            <a:pPr lvl="0" indent="0" algn="ctr"/>
            <a:r>
              <a:rPr lang="en-US" sz="4800" b="1" i="1" dirty="0">
                <a:solidFill>
                  <a:srgbClr val="0F4662"/>
                </a:solidFill>
                <a:latin typeface="Cormorant Garamond Bold Italics"/>
                <a:sym typeface="Quicksand"/>
              </a:rPr>
              <a:t>Business question  </a:t>
            </a:r>
          </a:p>
          <a:p>
            <a:pPr marL="0" lvl="0" indent="0" algn="ctr"/>
            <a:endParaRPr lang="en-US" sz="2800" dirty="0">
              <a:solidFill>
                <a:srgbClr val="0F4662"/>
              </a:solidFill>
              <a:latin typeface="Quicksand"/>
              <a:ea typeface="Quicksand"/>
              <a:cs typeface="Quicksand"/>
              <a:sym typeface="Quicksand"/>
            </a:endParaRPr>
          </a:p>
          <a:p>
            <a:pPr algn="ctr"/>
            <a:r>
              <a:rPr lang="en-US" sz="4800" b="1" i="1" dirty="0">
                <a:solidFill>
                  <a:srgbClr val="0F4662"/>
                </a:solidFill>
                <a:latin typeface="Cormorant Garamond Bold Italics"/>
                <a:sym typeface="Quicksand"/>
              </a:rPr>
              <a:t>    Dashboard (Power BI) </a:t>
            </a:r>
          </a:p>
          <a:p>
            <a:pPr marL="0" lvl="0" indent="0" algn="ctr"/>
            <a:endParaRPr lang="en-US" sz="2800" dirty="0">
              <a:solidFill>
                <a:srgbClr val="0F4662"/>
              </a:solidFill>
              <a:latin typeface="Quicksand"/>
              <a:ea typeface="Quicksand"/>
              <a:cs typeface="Quicksand"/>
              <a:sym typeface="Quicksand"/>
            </a:endParaRPr>
          </a:p>
          <a:p>
            <a:pPr marL="0" lvl="0" indent="0" algn="ctr"/>
            <a:r>
              <a:rPr lang="en-US" sz="4800" b="1" i="1" dirty="0">
                <a:solidFill>
                  <a:srgbClr val="0F4662"/>
                </a:solidFill>
                <a:latin typeface="Cormorant Garamond Bold Italics"/>
                <a:sym typeface="Quicksand"/>
              </a:rPr>
              <a:t>  Analytical SQL</a:t>
            </a:r>
          </a:p>
          <a:p>
            <a:pPr marL="0" lvl="0" indent="0" algn="ctr"/>
            <a:endParaRPr lang="en-US" sz="2800" dirty="0">
              <a:solidFill>
                <a:srgbClr val="0F4662"/>
              </a:solidFill>
              <a:latin typeface="Quicksand"/>
              <a:ea typeface="Quicksand"/>
              <a:cs typeface="Quicksand"/>
              <a:sym typeface="Quicksand"/>
            </a:endParaRPr>
          </a:p>
          <a:p>
            <a:pPr marL="0" lvl="0" indent="0" algn="ctr"/>
            <a:r>
              <a:rPr lang="en-US" sz="4800" b="1" i="1" dirty="0">
                <a:solidFill>
                  <a:srgbClr val="0F4662"/>
                </a:solidFill>
                <a:latin typeface="Cormorant Garamond Bold Italics"/>
                <a:sym typeface="Quicksand"/>
              </a:rPr>
              <a:t>Conclusion &amp; Recommendations</a:t>
            </a:r>
          </a:p>
        </p:txBody>
      </p:sp>
      <p:sp>
        <p:nvSpPr>
          <p:cNvPr id="3" name="AutoShape 3"/>
          <p:cNvSpPr/>
          <p:nvPr/>
        </p:nvSpPr>
        <p:spPr>
          <a:xfrm>
            <a:off x="5830742" y="2283338"/>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5830742" y="9029539"/>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8236863" y="1700654"/>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599709"/>
            <a:ext cx="804816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Content:</a:t>
            </a:r>
          </a:p>
        </p:txBody>
      </p:sp>
      <p:sp>
        <p:nvSpPr>
          <p:cNvPr id="7" name="Freeform 7"/>
          <p:cNvSpPr/>
          <p:nvPr/>
        </p:nvSpPr>
        <p:spPr>
          <a:xfrm>
            <a:off x="8304001" y="9295641"/>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01805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264299"/>
            <a:ext cx="10537161" cy="2683245"/>
          </a:xfrm>
          <a:prstGeom prst="rect">
            <a:avLst/>
          </a:prstGeom>
        </p:spPr>
        <p:txBody>
          <a:bodyPr lIns="0" tIns="0" rIns="0" bIns="0" rtlCol="0" anchor="t">
            <a:spAutoFit/>
          </a:bodyPr>
          <a:lstStyle/>
          <a:p>
            <a:pPr marL="0" lvl="0" indent="0" algn="ctr">
              <a:lnSpc>
                <a:spcPts val="4316"/>
              </a:lnSpc>
            </a:pPr>
            <a:r>
              <a:rPr lang="en-US" sz="2538" dirty="0">
                <a:solidFill>
                  <a:srgbClr val="0F4662"/>
                </a:solidFill>
                <a:latin typeface="Quicksand"/>
                <a:ea typeface="Quicksand"/>
                <a:cs typeface="Quicksand"/>
                <a:sym typeface="Quicksand"/>
              </a:rPr>
              <a:t>A Detailed Analysis of a Company’s Ideal Customers, Seeks to Analyze Customer Data and Identify Distinct Personality Traits That Influence Purchasing Behavior. This Analysis Aims to Enhance Marketing Strategies, Improve Customer Engagement, and Drive Sales by Aligning Products and Messaging with Customer Personalities.</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5897880" y="7533232"/>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816249" y="1684924"/>
            <a:ext cx="6443051" cy="7573376"/>
            <a:chOff x="0" y="0"/>
            <a:chExt cx="8590735" cy="10097834"/>
          </a:xfrm>
        </p:grpSpPr>
        <p:pic>
          <p:nvPicPr>
            <p:cNvPr id="6" name="Picture 6"/>
            <p:cNvPicPr>
              <a:picLocks noChangeAspect="1"/>
            </p:cNvPicPr>
            <p:nvPr/>
          </p:nvPicPr>
          <p:blipFill>
            <a:blip r:embed="rId2"/>
            <a:srcRect l="39961" r="12396"/>
            <a:stretch>
              <a:fillRect/>
            </a:stretch>
          </p:blipFill>
          <p:spPr>
            <a:xfrm>
              <a:off x="0" y="0"/>
              <a:ext cx="8590735" cy="10097834"/>
            </a:xfrm>
            <a:prstGeom prst="rect">
              <a:avLst/>
            </a:prstGeom>
          </p:spPr>
        </p:pic>
      </p:grpSp>
      <p:sp>
        <p:nvSpPr>
          <p:cNvPr id="7" name="Freeform 7"/>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599709"/>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Data Exploratory</a:t>
            </a:r>
          </a:p>
        </p:txBody>
      </p:sp>
      <p:sp>
        <p:nvSpPr>
          <p:cNvPr id="9" name="TextBox 9"/>
          <p:cNvSpPr txBox="1"/>
          <p:nvPr/>
        </p:nvSpPr>
        <p:spPr>
          <a:xfrm>
            <a:off x="1028699" y="2705100"/>
            <a:ext cx="9563101" cy="5961697"/>
          </a:xfrm>
          <a:prstGeom prst="rect">
            <a:avLst/>
          </a:prstGeom>
        </p:spPr>
        <p:txBody>
          <a:bodyPr wrap="square" lIns="0" tIns="0" rIns="0" bIns="0" rtlCol="0" anchor="t">
            <a:spAutoFit/>
          </a:bodyPr>
          <a:lstStyle/>
          <a:p>
            <a:pPr indent="-158810">
              <a:lnSpc>
                <a:spcPts val="4699"/>
              </a:lnSpc>
            </a:pPr>
            <a:r>
              <a:rPr lang="en-US" sz="2764" dirty="0">
                <a:solidFill>
                  <a:srgbClr val="0F4662"/>
                </a:solidFill>
                <a:latin typeface="Quicksand"/>
                <a:ea typeface="Quicksand"/>
                <a:cs typeface="Quicksand"/>
                <a:sym typeface="Quicksand"/>
              </a:rPr>
              <a:t>• I understood what each column represents.</a:t>
            </a:r>
          </a:p>
          <a:p>
            <a:pPr indent="-158810">
              <a:lnSpc>
                <a:spcPts val="4699"/>
              </a:lnSpc>
            </a:pPr>
            <a:r>
              <a:rPr lang="en-US" sz="2764" dirty="0">
                <a:solidFill>
                  <a:srgbClr val="0F4662"/>
                </a:solidFill>
                <a:latin typeface="Quicksand"/>
                <a:ea typeface="Quicksand"/>
                <a:cs typeface="Quicksand"/>
                <a:sym typeface="Quicksand"/>
              </a:rPr>
              <a:t>• I found outliers in the year birth column.</a:t>
            </a:r>
          </a:p>
          <a:p>
            <a:pPr indent="-158810">
              <a:lnSpc>
                <a:spcPts val="4699"/>
              </a:lnSpc>
            </a:pPr>
            <a:r>
              <a:rPr lang="en-US" sz="2764" dirty="0">
                <a:solidFill>
                  <a:srgbClr val="0F4662"/>
                </a:solidFill>
                <a:latin typeface="Quicksand"/>
                <a:ea typeface="Quicksand"/>
                <a:cs typeface="Quicksand"/>
                <a:sym typeface="Quicksand"/>
              </a:rPr>
              <a:t>• The "Marital Status" column contains different                values referring to the same thing, such as "alone" and "single," "together" and "married."</a:t>
            </a:r>
          </a:p>
          <a:p>
            <a:pPr indent="-158810">
              <a:lnSpc>
                <a:spcPts val="4699"/>
              </a:lnSpc>
            </a:pPr>
            <a:r>
              <a:rPr lang="en-US" sz="2764" dirty="0">
                <a:solidFill>
                  <a:srgbClr val="0F4662"/>
                </a:solidFill>
                <a:latin typeface="Quicksand"/>
                <a:ea typeface="Quicksand"/>
                <a:cs typeface="Quicksand"/>
                <a:sym typeface="Quicksand"/>
              </a:rPr>
              <a:t>• In the "Income" column, there is a value of 666666, which   could be a test value rather than a real one,  There are also null values in this column.</a:t>
            </a:r>
          </a:p>
          <a:p>
            <a:pPr indent="-158810">
              <a:lnSpc>
                <a:spcPts val="4699"/>
              </a:lnSpc>
            </a:pPr>
            <a:r>
              <a:rPr lang="en-US" sz="2764" dirty="0">
                <a:solidFill>
                  <a:srgbClr val="0F4662"/>
                </a:solidFill>
                <a:latin typeface="Quicksand"/>
                <a:ea typeface="Quicksand"/>
                <a:cs typeface="Quicksand"/>
                <a:sym typeface="Quicksand"/>
              </a:rPr>
              <a:t>• The "Customer Registration Date" column has inconsistent date formats.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786435" y="561610"/>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Data Cleaning</a:t>
            </a:r>
          </a:p>
        </p:txBody>
      </p:sp>
      <p:sp>
        <p:nvSpPr>
          <p:cNvPr id="9" name="TextBox 9"/>
          <p:cNvSpPr txBox="1"/>
          <p:nvPr/>
        </p:nvSpPr>
        <p:spPr>
          <a:xfrm>
            <a:off x="808920" y="1692992"/>
            <a:ext cx="9829801" cy="7167155"/>
          </a:xfrm>
          <a:prstGeom prst="rect">
            <a:avLst/>
          </a:prstGeom>
        </p:spPr>
        <p:txBody>
          <a:bodyPr wrap="square" lIns="0" tIns="0" rIns="0" bIns="0" rtlCol="0" anchor="t">
            <a:spAutoFit/>
          </a:bodyPr>
          <a:lstStyle/>
          <a:p>
            <a:pPr indent="-158810">
              <a:lnSpc>
                <a:spcPts val="4699"/>
              </a:lnSpc>
            </a:pPr>
            <a:r>
              <a:rPr lang="en-US" sz="2764" dirty="0">
                <a:solidFill>
                  <a:srgbClr val="0F4662"/>
                </a:solidFill>
                <a:latin typeface="Quicksand"/>
                <a:ea typeface="Quicksand"/>
                <a:cs typeface="Quicksand"/>
                <a:sym typeface="Quicksand"/>
              </a:rPr>
              <a:t>•When I opened the data in Excel, it appeared all in one row. The solution: I used split columns to separate the columns.</a:t>
            </a:r>
          </a:p>
          <a:p>
            <a:pPr indent="-158810">
              <a:lnSpc>
                <a:spcPts val="4699"/>
              </a:lnSpc>
            </a:pPr>
            <a:r>
              <a:rPr lang="en-US" sz="2764" dirty="0">
                <a:solidFill>
                  <a:srgbClr val="0F4662"/>
                </a:solidFill>
                <a:latin typeface="Quicksand"/>
                <a:ea typeface="Quicksand"/>
                <a:cs typeface="Quicksand"/>
                <a:sym typeface="Quicksand"/>
              </a:rPr>
              <a:t>•I cleaned the data using Power Query.</a:t>
            </a:r>
          </a:p>
          <a:p>
            <a:pPr indent="-158810">
              <a:lnSpc>
                <a:spcPts val="4699"/>
              </a:lnSpc>
            </a:pPr>
            <a:r>
              <a:rPr lang="en-US" sz="2764" dirty="0">
                <a:solidFill>
                  <a:srgbClr val="0F4662"/>
                </a:solidFill>
                <a:latin typeface="Quicksand"/>
                <a:ea typeface="Quicksand"/>
                <a:cs typeface="Quicksand"/>
                <a:sym typeface="Quicksand"/>
              </a:rPr>
              <a:t>•I removed the outliers.</a:t>
            </a:r>
          </a:p>
          <a:p>
            <a:pPr indent="-158810">
              <a:lnSpc>
                <a:spcPts val="4699"/>
              </a:lnSpc>
            </a:pPr>
            <a:r>
              <a:rPr lang="en-US" sz="2764" dirty="0">
                <a:solidFill>
                  <a:srgbClr val="0F4662"/>
                </a:solidFill>
                <a:latin typeface="Quicksand"/>
                <a:ea typeface="Quicksand"/>
                <a:cs typeface="Quicksand"/>
                <a:sym typeface="Quicksand"/>
              </a:rPr>
              <a:t>•In the "Marital Status" column, I changed "alone" to "single" and "together" to "married."</a:t>
            </a:r>
          </a:p>
          <a:p>
            <a:pPr indent="-158810">
              <a:lnSpc>
                <a:spcPts val="4699"/>
              </a:lnSpc>
            </a:pPr>
            <a:r>
              <a:rPr lang="en-US" sz="2764" dirty="0">
                <a:solidFill>
                  <a:srgbClr val="0F4662"/>
                </a:solidFill>
                <a:latin typeface="Quicksand"/>
                <a:ea typeface="Quicksand"/>
                <a:cs typeface="Quicksand"/>
                <a:sym typeface="Quicksand"/>
              </a:rPr>
              <a:t>•I deleted the row with the value 666666.</a:t>
            </a:r>
          </a:p>
          <a:p>
            <a:pPr indent="-158810">
              <a:lnSpc>
                <a:spcPts val="4699"/>
              </a:lnSpc>
            </a:pPr>
            <a:r>
              <a:rPr lang="en-US" sz="2764" dirty="0">
                <a:solidFill>
                  <a:srgbClr val="0F4662"/>
                </a:solidFill>
                <a:latin typeface="Quicksand"/>
                <a:ea typeface="Quicksand"/>
                <a:cs typeface="Quicksand"/>
                <a:sym typeface="Quicksand"/>
              </a:rPr>
              <a:t>•I fixed the date formatting by changing all delimiters to "/", then split the date into three columns, and later recombined them.</a:t>
            </a:r>
          </a:p>
          <a:p>
            <a:pPr indent="-158810">
              <a:lnSpc>
                <a:spcPts val="4699"/>
              </a:lnSpc>
            </a:pPr>
            <a:r>
              <a:rPr lang="en-US" sz="2764" dirty="0">
                <a:solidFill>
                  <a:srgbClr val="0F4662"/>
                </a:solidFill>
                <a:latin typeface="Quicksand"/>
                <a:ea typeface="Quicksand"/>
                <a:cs typeface="Quicksand"/>
                <a:sym typeface="Quicksand"/>
              </a:rPr>
              <a:t>•I filled the null values in the "Income" column with the average value.</a:t>
            </a:r>
          </a:p>
        </p:txBody>
      </p:sp>
      <p:pic>
        <p:nvPicPr>
          <p:cNvPr id="11" name="Picture 10" descr="A file folder with a broom and papers&#10;&#10;Description automatically generated">
            <a:extLst>
              <a:ext uri="{FF2B5EF4-FFF2-40B4-BE49-F238E27FC236}">
                <a16:creationId xmlns:a16="http://schemas.microsoft.com/office/drawing/2014/main" id="{7852EF41-5EF6-4A85-2F9D-49D006564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200" y="1333500"/>
            <a:ext cx="6353880" cy="7804763"/>
          </a:xfrm>
          <a:prstGeom prst="rect">
            <a:avLst/>
          </a:prstGeom>
        </p:spPr>
      </p:pic>
    </p:spTree>
    <p:extLst>
      <p:ext uri="{BB962C8B-B14F-4D97-AF65-F5344CB8AC3E}">
        <p14:creationId xmlns:p14="http://schemas.microsoft.com/office/powerpoint/2010/main" val="141892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AutoShape 4"/>
          <p:cNvSpPr/>
          <p:nvPr/>
        </p:nvSpPr>
        <p:spPr>
          <a:xfrm flipV="1">
            <a:off x="1761154" y="9268245"/>
            <a:ext cx="4716390" cy="0"/>
          </a:xfrm>
          <a:prstGeom prst="line">
            <a:avLst/>
          </a:prstGeom>
          <a:ln w="57150" cap="flat">
            <a:solidFill>
              <a:srgbClr val="7994A0"/>
            </a:solidFill>
            <a:prstDash val="solid"/>
            <a:headEnd type="none" w="sm" len="sm"/>
            <a:tailEnd type="none" w="sm" len="sm"/>
          </a:ln>
        </p:spPr>
        <p:txBody>
          <a:bodyPr/>
          <a:lstStyle/>
          <a:p>
            <a:endParaRPr lang="en-US"/>
          </a:p>
        </p:txBody>
      </p:sp>
      <p:sp>
        <p:nvSpPr>
          <p:cNvPr id="5" name="Freeform 5"/>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53115" y="92551"/>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Business question </a:t>
            </a:r>
          </a:p>
        </p:txBody>
      </p:sp>
      <p:sp>
        <p:nvSpPr>
          <p:cNvPr id="9" name="TextBox 9"/>
          <p:cNvSpPr txBox="1"/>
          <p:nvPr/>
        </p:nvSpPr>
        <p:spPr>
          <a:xfrm>
            <a:off x="609600" y="1115065"/>
            <a:ext cx="17678400" cy="8845050"/>
          </a:xfrm>
          <a:prstGeom prst="rect">
            <a:avLst/>
          </a:prstGeom>
        </p:spPr>
        <p:txBody>
          <a:bodyPr wrap="square" lIns="0" tIns="0" rIns="0" bIns="0" rtlCol="0" anchor="t">
            <a:spAutoFit/>
          </a:bodyPr>
          <a:lstStyle/>
          <a:p>
            <a:pPr>
              <a:lnSpc>
                <a:spcPct val="150000"/>
              </a:lnSpc>
            </a:pPr>
            <a:r>
              <a:rPr lang="en-US" sz="2760" dirty="0">
                <a:solidFill>
                  <a:srgbClr val="0F4662"/>
                </a:solidFill>
                <a:latin typeface="Quicksand"/>
                <a:ea typeface="Quicksand"/>
                <a:cs typeface="Quicksand"/>
                <a:sym typeface="Quicksand"/>
              </a:rPr>
              <a:t>1.Where is our most revenue coming from?</a:t>
            </a:r>
          </a:p>
          <a:p>
            <a:pPr>
              <a:lnSpc>
                <a:spcPct val="150000"/>
              </a:lnSpc>
            </a:pPr>
            <a:r>
              <a:rPr lang="en-US" sz="2760" dirty="0">
                <a:solidFill>
                  <a:srgbClr val="0F4662"/>
                </a:solidFill>
                <a:latin typeface="Quicksand"/>
                <a:ea typeface="Quicksand"/>
                <a:cs typeface="Quicksand"/>
                <a:sym typeface="Quicksand"/>
              </a:rPr>
              <a:t>2.Who are our best customers?</a:t>
            </a:r>
          </a:p>
          <a:p>
            <a:pPr>
              <a:lnSpc>
                <a:spcPct val="150000"/>
              </a:lnSpc>
            </a:pPr>
            <a:r>
              <a:rPr lang="en-US" sz="2760" dirty="0">
                <a:solidFill>
                  <a:srgbClr val="0F4662"/>
                </a:solidFill>
                <a:latin typeface="Quicksand"/>
                <a:ea typeface="Quicksand"/>
                <a:cs typeface="Quicksand"/>
                <a:sym typeface="Quicksand"/>
              </a:rPr>
              <a:t>3.What personality types are most likely to engage with our marketing campaigns?</a:t>
            </a:r>
          </a:p>
          <a:p>
            <a:pPr>
              <a:lnSpc>
                <a:spcPct val="150000"/>
              </a:lnSpc>
            </a:pPr>
            <a:r>
              <a:rPr lang="en-US" sz="2760" dirty="0">
                <a:solidFill>
                  <a:srgbClr val="0F4662"/>
                </a:solidFill>
                <a:latin typeface="Quicksand"/>
                <a:ea typeface="Quicksand"/>
                <a:cs typeface="Quicksand"/>
                <a:sym typeface="Quicksand"/>
              </a:rPr>
              <a:t>4.Are there any correlations between personality traits and customer satisfaction ratings?</a:t>
            </a:r>
          </a:p>
          <a:p>
            <a:pPr>
              <a:lnSpc>
                <a:spcPct val="150000"/>
              </a:lnSpc>
            </a:pPr>
            <a:r>
              <a:rPr lang="en-US" sz="2760" dirty="0">
                <a:solidFill>
                  <a:srgbClr val="0F4662"/>
                </a:solidFill>
                <a:latin typeface="Quicksand"/>
                <a:ea typeface="Quicksand"/>
                <a:cs typeface="Quicksand"/>
                <a:sym typeface="Quicksand"/>
              </a:rPr>
              <a:t>5.How does income level affect purchasing behavior?</a:t>
            </a:r>
          </a:p>
          <a:p>
            <a:pPr>
              <a:lnSpc>
                <a:spcPct val="150000"/>
              </a:lnSpc>
            </a:pPr>
            <a:r>
              <a:rPr lang="en-US" sz="2760" dirty="0">
                <a:solidFill>
                  <a:srgbClr val="0F4662"/>
                </a:solidFill>
                <a:latin typeface="Quicksand"/>
                <a:ea typeface="Quicksand"/>
                <a:cs typeface="Quicksand"/>
                <a:sym typeface="Quicksand"/>
              </a:rPr>
              <a:t>6.How do online vs. offline purchase preferences vary among customer segments?</a:t>
            </a:r>
          </a:p>
          <a:p>
            <a:pPr>
              <a:lnSpc>
                <a:spcPct val="150000"/>
              </a:lnSpc>
            </a:pPr>
            <a:r>
              <a:rPr lang="en-US" sz="2760" dirty="0">
                <a:solidFill>
                  <a:srgbClr val="0F4662"/>
                </a:solidFill>
                <a:latin typeface="Quicksand"/>
                <a:ea typeface="Quicksand"/>
                <a:cs typeface="Quicksand"/>
                <a:sym typeface="Quicksand"/>
              </a:rPr>
              <a:t>7.What role does recency of purchase play in segment behavior?</a:t>
            </a:r>
          </a:p>
          <a:p>
            <a:pPr>
              <a:lnSpc>
                <a:spcPct val="150000"/>
              </a:lnSpc>
            </a:pPr>
            <a:r>
              <a:rPr lang="en-US" sz="2760" dirty="0">
                <a:solidFill>
                  <a:srgbClr val="0F4662"/>
                </a:solidFill>
                <a:latin typeface="Quicksand"/>
                <a:ea typeface="Quicksand"/>
                <a:cs typeface="Quicksand"/>
                <a:sym typeface="Quicksand"/>
              </a:rPr>
              <a:t>8.What is the relationship between promotional campaigns and customer response?</a:t>
            </a:r>
          </a:p>
          <a:p>
            <a:pPr>
              <a:lnSpc>
                <a:spcPct val="150000"/>
              </a:lnSpc>
            </a:pPr>
            <a:r>
              <a:rPr lang="en-US" sz="2760" dirty="0">
                <a:solidFill>
                  <a:srgbClr val="0F4662"/>
                </a:solidFill>
                <a:latin typeface="Quicksand"/>
                <a:ea typeface="Quicksand"/>
                <a:cs typeface="Quicksand"/>
                <a:sym typeface="Quicksand"/>
              </a:rPr>
              <a:t>9. What is the impact of household composition on spending habits?</a:t>
            </a:r>
          </a:p>
          <a:p>
            <a:pPr>
              <a:lnSpc>
                <a:spcPct val="150000"/>
              </a:lnSpc>
            </a:pPr>
            <a:r>
              <a:rPr lang="en-US" sz="2760" dirty="0">
                <a:solidFill>
                  <a:srgbClr val="0F4662"/>
                </a:solidFill>
                <a:latin typeface="Quicksand"/>
                <a:ea typeface="Quicksand"/>
                <a:cs typeface="Quicksand"/>
                <a:sym typeface="Quicksand"/>
              </a:rPr>
              <a:t>10. What factors drive high-value purchases (luxury items like wine and gold)?</a:t>
            </a:r>
          </a:p>
          <a:p>
            <a:pPr>
              <a:lnSpc>
                <a:spcPct val="150000"/>
              </a:lnSpc>
            </a:pPr>
            <a:r>
              <a:rPr lang="en-US" sz="2760" dirty="0">
                <a:solidFill>
                  <a:srgbClr val="0F4662"/>
                </a:solidFill>
                <a:latin typeface="Quicksand"/>
                <a:ea typeface="Quicksand"/>
                <a:cs typeface="Quicksand"/>
                <a:sym typeface="Quicksand"/>
              </a:rPr>
              <a:t>      Are high-income customers or specific customer groups (based on education, age, etc.) more likely</a:t>
            </a:r>
          </a:p>
          <a:p>
            <a:pPr>
              <a:lnSpc>
                <a:spcPct val="150000"/>
              </a:lnSpc>
            </a:pPr>
            <a:r>
              <a:rPr lang="en-US" sz="2760" dirty="0">
                <a:solidFill>
                  <a:srgbClr val="0F4662"/>
                </a:solidFill>
                <a:latin typeface="Quicksand"/>
                <a:ea typeface="Quicksand"/>
                <a:cs typeface="Quicksand"/>
                <a:sym typeface="Quicksand"/>
              </a:rPr>
              <a:t>      to spend on luxury items? What is the correlation between demographics and luxury product spending?</a:t>
            </a:r>
          </a:p>
          <a:p>
            <a:pPr>
              <a:lnSpc>
                <a:spcPct val="150000"/>
              </a:lnSpc>
            </a:pPr>
            <a:r>
              <a:rPr lang="en-US" sz="2760" dirty="0">
                <a:solidFill>
                  <a:srgbClr val="0F4662"/>
                </a:solidFill>
                <a:latin typeface="Quicksand"/>
                <a:ea typeface="Quicksand"/>
                <a:cs typeface="Quicksand"/>
                <a:sym typeface="Quicksand"/>
              </a:rPr>
              <a:t>    </a:t>
            </a:r>
          </a:p>
          <a:p>
            <a:pPr>
              <a:lnSpc>
                <a:spcPct val="150000"/>
              </a:lnSpc>
            </a:pPr>
            <a:endParaRPr lang="en-US" sz="2760" dirty="0">
              <a:solidFill>
                <a:srgbClr val="0F4662"/>
              </a:solidFill>
              <a:latin typeface="Quicksand"/>
              <a:ea typeface="Quicksand"/>
              <a:cs typeface="Quicksand"/>
              <a:sym typeface="Quicksand"/>
            </a:endParaRPr>
          </a:p>
        </p:txBody>
      </p:sp>
      <p:sp>
        <p:nvSpPr>
          <p:cNvPr id="15" name="AutoShape 4">
            <a:extLst>
              <a:ext uri="{FF2B5EF4-FFF2-40B4-BE49-F238E27FC236}">
                <a16:creationId xmlns:a16="http://schemas.microsoft.com/office/drawing/2014/main" id="{3BA4F34F-9CF2-2AD7-17F4-FE25853E0340}"/>
              </a:ext>
            </a:extLst>
          </p:cNvPr>
          <p:cNvSpPr/>
          <p:nvPr/>
        </p:nvSpPr>
        <p:spPr>
          <a:xfrm flipV="1">
            <a:off x="11887200" y="1149218"/>
            <a:ext cx="4716390" cy="0"/>
          </a:xfrm>
          <a:prstGeom prst="line">
            <a:avLst/>
          </a:prstGeom>
          <a:ln w="57150" cap="flat">
            <a:solidFill>
              <a:srgbClr val="7994A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US"/>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1028700" y="437784"/>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Modeling Data</a:t>
            </a:r>
          </a:p>
        </p:txBody>
      </p:sp>
      <p:sp>
        <p:nvSpPr>
          <p:cNvPr id="8" name="TextBox 8"/>
          <p:cNvSpPr txBox="1"/>
          <p:nvPr/>
        </p:nvSpPr>
        <p:spPr>
          <a:xfrm>
            <a:off x="1028699" y="2765912"/>
            <a:ext cx="10527757" cy="46820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Fact Customer</a:t>
            </a:r>
          </a:p>
        </p:txBody>
      </p:sp>
      <p:sp>
        <p:nvSpPr>
          <p:cNvPr id="9" name="TextBox 9"/>
          <p:cNvSpPr txBox="1"/>
          <p:nvPr/>
        </p:nvSpPr>
        <p:spPr>
          <a:xfrm>
            <a:off x="1020902" y="3775531"/>
            <a:ext cx="10527757"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campaign</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product</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purchase</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calendar</a:t>
            </a:r>
          </a:p>
        </p:txBody>
      </p:sp>
      <p:sp>
        <p:nvSpPr>
          <p:cNvPr id="11" name="TextBox 11"/>
          <p:cNvSpPr txBox="1"/>
          <p:nvPr/>
        </p:nvSpPr>
        <p:spPr>
          <a:xfrm>
            <a:off x="1028700" y="1790700"/>
            <a:ext cx="10527757" cy="961417"/>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We divided the data into:</a:t>
            </a:r>
          </a:p>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 Fact table:</a:t>
            </a:r>
          </a:p>
        </p:txBody>
      </p:sp>
      <p:sp>
        <p:nvSpPr>
          <p:cNvPr id="13" name="TextBox 13"/>
          <p:cNvSpPr txBox="1"/>
          <p:nvPr/>
        </p:nvSpPr>
        <p:spPr>
          <a:xfrm>
            <a:off x="1028699" y="3216694"/>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 Dimension tables:</a:t>
            </a:r>
          </a:p>
        </p:txBody>
      </p:sp>
      <p:pic>
        <p:nvPicPr>
          <p:cNvPr id="15" name="Picture 14" descr="A screenshot of a computer&#10;&#10;Description automatically generated">
            <a:extLst>
              <a:ext uri="{FF2B5EF4-FFF2-40B4-BE49-F238E27FC236}">
                <a16:creationId xmlns:a16="http://schemas.microsoft.com/office/drawing/2014/main" id="{FC5B1DD9-A867-EE12-B7DF-BEFFD119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71753"/>
            <a:ext cx="11315700" cy="89675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Dashboard (Power BI) </a:t>
            </a:r>
          </a:p>
        </p:txBody>
      </p:sp>
      <p:pic>
        <p:nvPicPr>
          <p:cNvPr id="11" name="Picture 10" descr="A person and person sitting at a desk with a computer&#10;&#10;Description automatically generated">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99019"/>
            <a:ext cx="16078200" cy="8664254"/>
          </a:xfrm>
          <a:prstGeom prst="rect">
            <a:avLst/>
          </a:prstGeom>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951</Words>
  <Application>Microsoft Office PowerPoint</Application>
  <PresentationFormat>Custom</PresentationFormat>
  <Paragraphs>90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Quicksand</vt:lpstr>
      <vt:lpstr>Quicksand Bold</vt:lpstr>
      <vt:lpstr>Arial</vt:lpstr>
      <vt:lpstr>Calibri</vt:lpstr>
      <vt:lpstr>Cormorant Garamond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 Project</dc:title>
  <cp:lastModifiedBy>ALSAYED Said</cp:lastModifiedBy>
  <cp:revision>12</cp:revision>
  <dcterms:created xsi:type="dcterms:W3CDTF">2006-08-16T00:00:00Z</dcterms:created>
  <dcterms:modified xsi:type="dcterms:W3CDTF">2024-10-19T14:12:11Z</dcterms:modified>
  <dc:identifier>DAGTu2gp1co</dc:identifier>
</cp:coreProperties>
</file>